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8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87D85-9D36-4988-AB78-6F1AEF6358F0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73D0BE-3F26-4DA6-9DD4-4ABE427BC2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99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3D0BE-3F26-4DA6-9DD4-4ABE427BC22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34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BEAF72-2AA5-497A-92B4-615E01078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E4B2E13-E8F6-49E4-8D18-AA3E4D293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0D33BE-2EE1-43D9-92CB-B518BD3BA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01926-4E84-4340-B3B3-E79CB87B9B22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4E0F94-3630-4602-A89C-36A5BA6B7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B14B3D-A6EB-46B7-AC61-ED75589DE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BE93-3211-4AF8-9BCB-629AF77A4D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02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27C557-3A72-406D-894B-0C3B4DA4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FA42D41-B7E8-4FA6-A5B3-1B7FB2D41A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1FE94F-0D25-4D18-AB9A-AE95B1356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01926-4E84-4340-B3B3-E79CB87B9B22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B10C56-DF8A-4ECF-BF30-14FAA1E10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C7DBDC-44AB-4AA7-A8FB-AF8411922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BE93-3211-4AF8-9BCB-629AF77A4D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4692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C1B88F6-8322-4C50-A9D5-7A3E74E98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924C9F0-1172-48AA-A75E-FD1047083E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1F7347-997E-4AFE-8A6C-374CD0E0B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01926-4E84-4340-B3B3-E79CB87B9B22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EA18E5-35DA-4BAA-8FFD-6D65846CD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CD9F8C-0EC2-40A5-ABFD-2BA65C276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BE93-3211-4AF8-9BCB-629AF77A4D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891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962F5F-0103-4F7D-B657-08BE61E48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31FAB0-9754-47E6-8CDC-174B8D9A2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32FBD1-3D0A-4BB5-B0CB-2399825AE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01926-4E84-4340-B3B3-E79CB87B9B22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54A100-DA1B-4EDF-A60C-E50AFA9CF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3A66EC-3C9A-4835-9688-B7D40F28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BE93-3211-4AF8-9BCB-629AF77A4D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5175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CDF7A-DE3A-488C-98D9-336B086A6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3B9D57-765B-45E5-825E-D50EF99B8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34F694-E445-4AD4-93CF-00A6D9EB5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01926-4E84-4340-B3B3-E79CB87B9B22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DD1D03-8FF5-490C-B25B-390CDD61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F1932B-5B5E-40A6-A29F-E9F10477F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BE93-3211-4AF8-9BCB-629AF77A4D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706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D0B8EE-4E70-4723-B034-204917448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084649-A8E1-4DE2-996B-15A45C396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3E81EEF-8A32-4AC2-971E-4066B7337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3419F2C-4C5F-41DC-8758-9B987EBF3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01926-4E84-4340-B3B3-E79CB87B9B22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24DCECB-1909-40DF-B290-3148146C0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0374C9-C01D-4381-9D08-1AE8D15C1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BE93-3211-4AF8-9BCB-629AF77A4D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7921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D66CA2-D079-4387-9CF0-A474EF153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E8D52B-D58F-4AFA-9F16-B8F4C55FE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CCABAA7-7F1E-490A-9B2A-EC495255A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C321F82-7418-4F17-B364-322507421F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87CB1A9-CC9B-4B94-8B6A-52FABC6A1F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907E6EA-F7D4-49E1-8F9C-EF42715D8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01926-4E84-4340-B3B3-E79CB87B9B22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F547657-C28C-4C35-AC1D-D8403F8DD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64509E3-8D2A-4FC8-AB4A-48A22F84C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BE93-3211-4AF8-9BCB-629AF77A4D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0754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BD1CD4-9210-4A3A-8E29-A491B3E8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318DC25-AFC9-4C73-A594-2F6BEDE39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01926-4E84-4340-B3B3-E79CB87B9B22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AE556A7-1A50-44BC-B3BD-08B4DA1BC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21BC69E-A362-413A-A0A5-B07A42F25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BE93-3211-4AF8-9BCB-629AF77A4D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765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A49BC70-BEA7-4D4B-A7A3-8CC3F63C1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01926-4E84-4340-B3B3-E79CB87B9B22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41F1BB6-9675-4DEF-A4F3-A31A9D8DB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A9EA9A-1AEC-458C-B675-1473185CB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BE93-3211-4AF8-9BCB-629AF77A4D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17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CE1B71-1389-4352-B38F-05A7C3B15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907856-6576-4E91-8E98-3FBA7E755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F6D36B2-A8CA-4877-AEAB-701DBB748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19000B-D61B-4688-BE53-4B68C4F95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01926-4E84-4340-B3B3-E79CB87B9B22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7519E1-E30B-4014-8F4D-042190F0E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EEC231-A812-4F46-94B9-73952E5D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BE93-3211-4AF8-9BCB-629AF77A4D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47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A0ACF3-ECFA-4E9D-B10A-409D84E18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B7E070-D606-4007-94AA-9600E9BBB3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5F3810-55A4-4671-BE7D-88C692F36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4968C5-2979-428E-A025-736B3800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01926-4E84-4340-B3B3-E79CB87B9B22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811A8F0-BE03-4DE7-A06A-9E9329E2B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2E7740-56CC-44DC-A83A-0AB3F2AAA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BE93-3211-4AF8-9BCB-629AF77A4D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2904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5BE669-FE13-4694-B981-61368CDFC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2FFA16-2778-4F49-9A2C-CB4438932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59A62F-12D4-4A9D-A92D-316F464860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01926-4E84-4340-B3B3-E79CB87B9B22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A4CBBC-94B6-4610-AFC5-80AC3DD88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BEBF21-4BA1-403B-A674-467CEBA80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DBE93-3211-4AF8-9BCB-629AF77A4D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800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33F9AF-18FE-41F7-A96A-4B4C093A4A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Проектная</a:t>
            </a:r>
            <a:r>
              <a:rPr lang="ru-RU" sz="3600" spc="5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ru-RU" sz="36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работа «</a:t>
            </a:r>
            <a:r>
              <a:rPr lang="ru-RU" sz="3600" dirty="0">
                <a:effectLst/>
                <a:latin typeface="+mn-lt"/>
                <a:ea typeface="Times New Roman" panose="02020603050405020304" pitchFamily="18" charset="0"/>
              </a:rPr>
              <a:t>Создание приложения для построения геометрических конструкций на </a:t>
            </a:r>
            <a:r>
              <a:rPr lang="en-US" sz="3600" dirty="0">
                <a:effectLst/>
                <a:latin typeface="+mn-lt"/>
                <a:ea typeface="Times New Roman" panose="02020603050405020304" pitchFamily="18" charset="0"/>
              </a:rPr>
              <a:t>Python</a:t>
            </a:r>
            <a:r>
              <a:rPr lang="ru-RU" sz="36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»</a:t>
            </a:r>
            <a:endParaRPr lang="ru-RU" sz="36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79610-B08F-4907-87F3-C1536601E52C}"/>
              </a:ext>
            </a:extLst>
          </p:cNvPr>
          <p:cNvSpPr txBox="1"/>
          <p:nvPr/>
        </p:nvSpPr>
        <p:spPr>
          <a:xfrm>
            <a:off x="6799634" y="5135472"/>
            <a:ext cx="52115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dirty="0"/>
              <a:t>Выполнил: Русанов Евгений, 10А класс</a:t>
            </a:r>
          </a:p>
          <a:p>
            <a:pPr algn="l"/>
            <a:r>
              <a:rPr lang="ru-RU" sz="2400" dirty="0"/>
              <a:t>Руководитель: </a:t>
            </a:r>
            <a:r>
              <a:rPr lang="ru-RU" sz="2400" dirty="0" err="1"/>
              <a:t>Волосникова</a:t>
            </a:r>
            <a:r>
              <a:rPr lang="ru-RU" sz="2400" dirty="0"/>
              <a:t> Ольга Николаевна, учитель математики</a:t>
            </a:r>
          </a:p>
        </p:txBody>
      </p:sp>
    </p:spTree>
    <p:extLst>
      <p:ext uri="{BB962C8B-B14F-4D97-AF65-F5344CB8AC3E}">
        <p14:creationId xmlns:p14="http://schemas.microsoft.com/office/powerpoint/2010/main" val="257959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C5F199-C31D-4594-B319-E2EA95606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2424" cy="1600200"/>
          </a:xfrm>
        </p:spPr>
        <p:txBody>
          <a:bodyPr anchor="ctr"/>
          <a:lstStyle/>
          <a:p>
            <a:pPr algn="ctr"/>
            <a:r>
              <a:rPr lang="ru-RU" sz="3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Проведение необходимых изменений и расчетов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7" name="AutoShape 6" descr="Picture background">
            <a:extLst>
              <a:ext uri="{FF2B5EF4-FFF2-40B4-BE49-F238E27FC236}">
                <a16:creationId xmlns:a16="http://schemas.microsoft.com/office/drawing/2014/main" id="{342F62AA-92DE-4873-9282-73F629D3FA93}"/>
              </a:ext>
            </a:extLst>
          </p:cNvPr>
          <p:cNvSpPr>
            <a:spLocks noGrp="1" noChangeAspect="1" noChangeArrowheads="1"/>
          </p:cNvSpPr>
          <p:nvPr>
            <p:ph type="body" sz="half" idx="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ru-RU" sz="2400" dirty="0">
                <a:effectLst/>
                <a:ea typeface="Calibri" panose="020F0502020204030204" pitchFamily="34" charset="0"/>
              </a:rPr>
              <a:t>Совершаться расчет координат и зависимостей новых объектов, а также происходит перерасчет старых объектов на комплексной плоскости</a:t>
            </a:r>
            <a:endParaRPr lang="ru-RU" sz="2400" dirty="0"/>
          </a:p>
        </p:txBody>
      </p:sp>
      <p:pic>
        <p:nvPicPr>
          <p:cNvPr id="4106" name="Picture 10" descr="Picture background">
            <a:extLst>
              <a:ext uri="{FF2B5EF4-FFF2-40B4-BE49-F238E27FC236}">
                <a16:creationId xmlns:a16="http://schemas.microsoft.com/office/drawing/2014/main" id="{94132096-E2C6-4721-9451-ECA78211F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18" y="2403519"/>
            <a:ext cx="5740400" cy="31193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88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E14CC4-B1F8-47B0-9C9C-4708BD103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2424" cy="1600200"/>
          </a:xfrm>
        </p:spPr>
        <p:txBody>
          <a:bodyPr anchor="ctr"/>
          <a:lstStyle/>
          <a:p>
            <a:pPr algn="ctr"/>
            <a:r>
              <a:rPr lang="ru-RU" dirty="0"/>
              <a:t>Отрисовка программы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E20003C-CC9E-4936-B274-563710A05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sz="2400" dirty="0">
                <a:effectLst/>
                <a:ea typeface="Calibri" panose="020F0502020204030204" pitchFamily="34" charset="0"/>
              </a:rPr>
              <a:t>На этом этапе происходит отрисовка видимой части плоскости и всех объектов участвующих в дизайне и работе приложения.</a:t>
            </a:r>
          </a:p>
          <a:p>
            <a:endParaRPr lang="ru-RU" sz="2400" dirty="0">
              <a:effectLst/>
              <a:ea typeface="Calibri" panose="020F0502020204030204" pitchFamily="34" charset="0"/>
            </a:endParaRPr>
          </a:p>
          <a:p>
            <a:r>
              <a:rPr lang="ru-RU" sz="2400" dirty="0">
                <a:ea typeface="Calibri" panose="020F0502020204030204" pitchFamily="34" charset="0"/>
              </a:rPr>
              <a:t>Справа представлена </a:t>
            </a:r>
            <a:r>
              <a:rPr lang="ru-RU" sz="2400" dirty="0" err="1">
                <a:ea typeface="Calibri" panose="020F0502020204030204" pitchFamily="34" charset="0"/>
              </a:rPr>
              <a:t>Т.Паскаля</a:t>
            </a:r>
            <a:r>
              <a:rPr lang="ru-RU" sz="2400" dirty="0">
                <a:ea typeface="Calibri" panose="020F0502020204030204" pitchFamily="34" charset="0"/>
              </a:rPr>
              <a:t>.</a:t>
            </a:r>
            <a:endParaRPr lang="ru-RU" sz="2400" dirty="0">
              <a:effectLst/>
              <a:ea typeface="Calibri" panose="020F0502020204030204" pitchFamily="34" charset="0"/>
            </a:endParaRP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018AB0-727A-42A3-8CA8-D300DFCCC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20" y="2057400"/>
            <a:ext cx="5453838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3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Видео работы приложения">
            <a:hlinkClick r:id="" action="ppaction://media"/>
            <a:extLst>
              <a:ext uri="{FF2B5EF4-FFF2-40B4-BE49-F238E27FC236}">
                <a16:creationId xmlns:a16="http://schemas.microsoft.com/office/drawing/2014/main" id="{B698958D-CDF5-493D-ABF1-0B45372419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462934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8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9F0F94-07AB-4059-8FA0-E6BBA1E7A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58837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/>
              <a:t>Заключение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C7AE53A-83F3-4904-8D60-2E88B0BAF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81200"/>
            <a:ext cx="9144000" cy="3276600"/>
          </a:xfrm>
        </p:spPr>
        <p:txBody>
          <a:bodyPr/>
          <a:lstStyle/>
          <a:p>
            <a:pPr algn="l"/>
            <a:r>
              <a:rPr lang="ru-RU" dirty="0">
                <a:solidFill>
                  <a:srgbClr val="212322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процессе создания приложения были изучены основные понятия и методы комплексной плоскости, были описаны и вычислены основные формулы для работы в комплексных координатах</a:t>
            </a: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и на основе всего вышесказанного была достигнута цель проекта, а именно, было создано приложение для построения точных геометрических чертежей, которое уже протестировали 6 моих знакомых. Созданное приложение, а так же другие материалы проекта доступны на </a:t>
            </a:r>
            <a:r>
              <a:rPr lang="en-US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ru-RU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1165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C1E000A-B175-4692-B961-6F73DF869EFE}"/>
              </a:ext>
            </a:extLst>
          </p:cNvPr>
          <p:cNvSpPr txBox="1">
            <a:spLocks/>
          </p:cNvSpPr>
          <p:nvPr/>
        </p:nvSpPr>
        <p:spPr>
          <a:xfrm>
            <a:off x="838200" y="386499"/>
            <a:ext cx="5257800" cy="579046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/>
              <a:t>Спасибо за внимание!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921D067-C9F9-4AC8-A53D-F014BD3356EB}"/>
              </a:ext>
            </a:extLst>
          </p:cNvPr>
          <p:cNvSpPr txBox="1">
            <a:spLocks/>
          </p:cNvSpPr>
          <p:nvPr/>
        </p:nvSpPr>
        <p:spPr>
          <a:xfrm>
            <a:off x="6096000" y="4298623"/>
            <a:ext cx="5257800" cy="187834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QR-</a:t>
            </a:r>
            <a:r>
              <a:rPr lang="ru-RU" dirty="0"/>
              <a:t>код на </a:t>
            </a:r>
            <a:r>
              <a:rPr lang="en-US" dirty="0" err="1"/>
              <a:t>Github</a:t>
            </a:r>
            <a:r>
              <a:rPr lang="ru-RU" dirty="0"/>
              <a:t> проекта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7965FC-1BC8-43E0-A594-0B30D7D7B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654" y="1946485"/>
            <a:ext cx="2670492" cy="267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34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BBFD8C-A7C5-4148-9DE4-F3B15D90B733}"/>
              </a:ext>
            </a:extLst>
          </p:cNvPr>
          <p:cNvSpPr txBox="1"/>
          <p:nvPr/>
        </p:nvSpPr>
        <p:spPr>
          <a:xfrm>
            <a:off x="1024647" y="885216"/>
            <a:ext cx="91050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Цель проекта</a:t>
            </a:r>
            <a:r>
              <a:rPr lang="en-US" sz="3200" dirty="0"/>
              <a:t>:</a:t>
            </a:r>
          </a:p>
          <a:p>
            <a:r>
              <a:rPr lang="en-US" sz="2400" dirty="0">
                <a:solidFill>
                  <a:srgbClr val="2C2D2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2400" dirty="0" err="1">
                <a:solidFill>
                  <a:srgbClr val="2C2D2E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оздать</a:t>
            </a:r>
            <a:r>
              <a:rPr lang="ru-RU" sz="2400" dirty="0">
                <a:solidFill>
                  <a:srgbClr val="2C2D2E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программу с графическим интерфейсом для построения и анализа геометрических конструкций</a:t>
            </a:r>
            <a:r>
              <a:rPr lang="ru-RU" sz="24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B4952C-D226-45DD-8E0C-8143338F5B74}"/>
              </a:ext>
            </a:extLst>
          </p:cNvPr>
          <p:cNvSpPr txBox="1"/>
          <p:nvPr/>
        </p:nvSpPr>
        <p:spPr>
          <a:xfrm>
            <a:off x="1024647" y="2824215"/>
            <a:ext cx="83852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Актуальность</a:t>
            </a:r>
            <a:r>
              <a:rPr lang="en-US" sz="3200" dirty="0"/>
              <a:t>: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Построение геометрических конструкций вручную может быть трудоемким и утомительным процессом, а также использование классических инструментов для построения приводит к достаточно большим погрешностям.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74581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82C313-7899-4338-8DB0-B0658D0E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Задачи для достижения цели проекта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9665E6-07A7-4541-B226-3092FC940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342900" lvl="0" indent="-342900">
              <a:lnSpc>
                <a:spcPct val="149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Изучить теорию по теме “счет в комплексных координатах для решения геометрических задач”.</a:t>
            </a:r>
            <a:endParaRPr lang="ru-RU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49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Вывести формулы и зависимости, необходимые для программного вычисления объектов и их взаимодействий.</a:t>
            </a:r>
            <a:endParaRPr lang="ru-RU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49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Выбрать необходимые библиотеки и фреймворки для написания программы.</a:t>
            </a:r>
            <a:endParaRPr lang="ru-RU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49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Разработать интерактивный графический </a:t>
            </a:r>
            <a:r>
              <a:rPr lang="ru-RU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интерфейa.с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для создания и редактирования геометрических конструкций.</a:t>
            </a:r>
            <a:endParaRPr lang="ru-RU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49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Создать приложение, используя выбранные библиотеки и имеющиеся наработки.</a:t>
            </a:r>
            <a:endParaRPr lang="ru-RU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494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D00C6A-9CEB-4BA5-8965-4402BF049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Комплексная плоскость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2A45E01-E19B-45AF-A93E-BD87CD40E9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0505"/>
                <a:ext cx="10515600" cy="71437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𝑖𝑦</m:t>
                    </m:r>
                  </m:oMath>
                </a14:m>
                <a:r>
                  <a:rPr lang="en-US" sz="3200" b="0" dirty="0"/>
                  <a:t> </a:t>
                </a:r>
                <a:r>
                  <a:rPr lang="ru-RU" sz="3200" dirty="0"/>
                  <a:t>(</a:t>
                </a:r>
                <a:r>
                  <a:rPr lang="ru-RU" dirty="0"/>
                  <a:t>х, у - действительные числа;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/>
                        </m:ctrlPr>
                      </m:sSupPr>
                      <m:e>
                        <m:r>
                          <a:rPr lang="ru-RU" i="1"/>
                          <m:t>𝑖</m:t>
                        </m:r>
                      </m:e>
                      <m:sup>
                        <m:r>
                          <a:rPr lang="ru-RU" i="1"/>
                          <m:t>2</m:t>
                        </m:r>
                      </m:sup>
                    </m:sSup>
                  </m:oMath>
                </a14:m>
                <a:r>
                  <a:rPr lang="ru-RU" dirty="0"/>
                  <a:t>= — 1)</a:t>
                </a:r>
                <a:endParaRPr lang="en-US" sz="3200" b="0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2A45E01-E19B-45AF-A93E-BD87CD40E9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0505"/>
                <a:ext cx="10515600" cy="714376"/>
              </a:xfrm>
              <a:blipFill>
                <a:blip r:embed="rId2"/>
                <a:stretch>
                  <a:fillRect t="-17094" b="-34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5F192B40-08BA-4849-BD65-6F1E297BC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4" b="-1196"/>
          <a:stretch/>
        </p:blipFill>
        <p:spPr bwMode="auto">
          <a:xfrm>
            <a:off x="838200" y="2489201"/>
            <a:ext cx="5054600" cy="335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3AA18E-B8AA-4FBE-B7BD-3E6027F67131}"/>
                  </a:ext>
                </a:extLst>
              </p:cNvPr>
              <p:cNvSpPr txBox="1"/>
              <p:nvPr/>
            </p:nvSpPr>
            <p:spPr>
              <a:xfrm>
                <a:off x="5892800" y="3349992"/>
                <a:ext cx="601472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800" smtClean="0">
                          <a:solidFill>
                            <a:srgbClr val="21232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z</m:t>
                      </m:r>
                      <m:r>
                        <a:rPr lang="ru-RU" sz="2800" smtClean="0">
                          <a:solidFill>
                            <a:srgbClr val="21232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ru-RU" sz="2800" smtClean="0">
                          <a:solidFill>
                            <a:srgbClr val="21232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a:rPr lang="ru-RU" sz="2800" smtClean="0">
                          <a:solidFill>
                            <a:srgbClr val="21232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ru-RU" sz="2800" smtClean="0">
                          <a:solidFill>
                            <a:srgbClr val="21232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iy</m:t>
                      </m:r>
                      <m:r>
                        <a:rPr lang="ru-RU" sz="2800" smtClean="0">
                          <a:solidFill>
                            <a:srgbClr val="21232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↔</m:t>
                      </m:r>
                      <m:d>
                        <m:dPr>
                          <m:ctrlPr>
                            <a:rPr lang="ru-RU" sz="2800" i="1">
                              <a:solidFill>
                                <a:srgbClr val="212322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 sz="2800">
                              <a:solidFill>
                                <a:srgbClr val="21232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x</m:t>
                          </m:r>
                          <m:r>
                            <a:rPr lang="ru-RU" sz="2800">
                              <a:solidFill>
                                <a:srgbClr val="21232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ru-RU" sz="2800">
                              <a:solidFill>
                                <a:srgbClr val="21232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ru-RU" sz="2800" dirty="0">
                  <a:solidFill>
                    <a:srgbClr val="21232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8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z</m:t>
                      </m:r>
                      <m:r>
                        <a:rPr lang="ru-RU" sz="28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ru-RU" sz="28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a:rPr lang="ru-RU" sz="28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ru-RU" sz="28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iy</m:t>
                      </m:r>
                      <m:r>
                        <a:rPr lang="ru-RU" sz="28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2800" i="1">
                          <a:solidFill>
                            <a:srgbClr val="21232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ru-RU" sz="2800" i="1">
                          <a:solidFill>
                            <a:srgbClr val="21232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d>
                        <m:dPr>
                          <m:ctrlPr>
                            <a:rPr lang="ru-RU" sz="2800" i="1">
                              <a:solidFill>
                                <a:srgbClr val="21232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ru-RU" sz="2800" i="1">
                                  <a:solidFill>
                                    <a:srgbClr val="21232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2800">
                                  <a:solidFill>
                                    <a:srgbClr val="21232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ru-RU" sz="2800" i="1">
                                  <a:solidFill>
                                    <a:srgbClr val="21232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func>
                          <m:r>
                            <a:rPr lang="ru-RU" sz="2800" i="1">
                              <a:solidFill>
                                <a:srgbClr val="21232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2800" i="1">
                              <a:solidFill>
                                <a:srgbClr val="21232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ru-RU" sz="2800" i="1">
                                  <a:solidFill>
                                    <a:srgbClr val="21232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2800">
                                  <a:solidFill>
                                    <a:srgbClr val="21232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ru-RU" sz="2800" i="1">
                                  <a:solidFill>
                                    <a:srgbClr val="21232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ru-RU" sz="2800" dirty="0"/>
              </a:p>
              <a:p>
                <a:pPr algn="ctr"/>
                <a:r>
                  <a:rPr lang="en-US" sz="2200" dirty="0">
                    <a:solidFill>
                      <a:srgbClr val="21232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 </a:t>
                </a:r>
                <a:r>
                  <a:rPr lang="ru-RU" sz="2200" dirty="0">
                    <a:solidFill>
                      <a:srgbClr val="21232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 расстояние от начала координат до </a:t>
                </a:r>
                <a:r>
                  <a:rPr lang="en-US" sz="2200" dirty="0">
                    <a:solidFill>
                      <a:srgbClr val="21232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z </a:t>
                </a:r>
                <a:endParaRPr lang="ru-RU" sz="2200" dirty="0">
                  <a:solidFill>
                    <a:srgbClr val="21232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i="1" smtClean="0">
                          <a:solidFill>
                            <a:srgbClr val="21232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ru-RU" sz="2200" b="0" i="1" smtClean="0">
                          <a:solidFill>
                            <a:srgbClr val="21232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2200" i="1">
                          <a:solidFill>
                            <a:srgbClr val="21232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направленный угол с вещественной осью</m:t>
                      </m:r>
                    </m:oMath>
                  </m:oMathPara>
                </a14:m>
                <a:endParaRPr lang="en-US" sz="2200" dirty="0">
                  <a:solidFill>
                    <a:srgbClr val="21232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3AA18E-B8AA-4FBE-B7BD-3E6027F67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800" y="3349992"/>
                <a:ext cx="6014720" cy="1631216"/>
              </a:xfrm>
              <a:prstGeom prst="rect">
                <a:avLst/>
              </a:prstGeom>
              <a:blipFill>
                <a:blip r:embed="rId4"/>
                <a:stretch>
                  <a:fillRect l="-710" b="-33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3539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117962-9D62-4922-993E-82E4E0F4B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Базовые операции с комплексными числами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Таблица 4">
                <a:extLst>
                  <a:ext uri="{FF2B5EF4-FFF2-40B4-BE49-F238E27FC236}">
                    <a16:creationId xmlns:a16="http://schemas.microsoft.com/office/drawing/2014/main" id="{7781138C-8180-450F-926A-644E7AA179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17357522"/>
                  </p:ext>
                </p:extLst>
              </p:nvPr>
            </p:nvGraphicFramePr>
            <p:xfrm>
              <a:off x="838200" y="2692399"/>
              <a:ext cx="10515600" cy="37731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62680">
                      <a:extLst>
                        <a:ext uri="{9D8B030D-6E8A-4147-A177-3AD203B41FA5}">
                          <a16:colId xmlns:a16="http://schemas.microsoft.com/office/drawing/2014/main" val="17033030"/>
                        </a:ext>
                      </a:extLst>
                    </a:gridCol>
                    <a:gridCol w="6852920">
                      <a:extLst>
                        <a:ext uri="{9D8B030D-6E8A-4147-A177-3AD203B41FA5}">
                          <a16:colId xmlns:a16="http://schemas.microsoft.com/office/drawing/2014/main" val="1930488227"/>
                        </a:ext>
                      </a:extLst>
                    </a:gridCol>
                  </a:tblGrid>
                  <a:tr h="6908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/>
                            <a:t>Сложение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ru-RU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9223001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/>
                            <a:t>Вычитание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ru-RU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9698362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/>
                            <a:t>Умножение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69507613"/>
                      </a:ext>
                    </a:extLst>
                  </a:tr>
                  <a:tr h="9505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/>
                            <a:t>Деление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ru-RU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38121088"/>
                      </a:ext>
                    </a:extLst>
                  </a:tr>
                  <a:tr h="7600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/>
                            <a:t>Взятие сопряженного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↔ </m:t>
                                </m:r>
                                <m:bar>
                                  <m:barPr>
                                    <m:pos m:val="top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>
                                      <m:sSubPr>
                                        <m:ctrlPr>
                                          <a:rPr lang="ru-RU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ba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2324512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Таблица 4">
                <a:extLst>
                  <a:ext uri="{FF2B5EF4-FFF2-40B4-BE49-F238E27FC236}">
                    <a16:creationId xmlns:a16="http://schemas.microsoft.com/office/drawing/2014/main" id="{7781138C-8180-450F-926A-644E7AA179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17357522"/>
                  </p:ext>
                </p:extLst>
              </p:nvPr>
            </p:nvGraphicFramePr>
            <p:xfrm>
              <a:off x="838200" y="2692399"/>
              <a:ext cx="10515600" cy="37731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62680">
                      <a:extLst>
                        <a:ext uri="{9D8B030D-6E8A-4147-A177-3AD203B41FA5}">
                          <a16:colId xmlns:a16="http://schemas.microsoft.com/office/drawing/2014/main" val="17033030"/>
                        </a:ext>
                      </a:extLst>
                    </a:gridCol>
                    <a:gridCol w="6852920">
                      <a:extLst>
                        <a:ext uri="{9D8B030D-6E8A-4147-A177-3AD203B41FA5}">
                          <a16:colId xmlns:a16="http://schemas.microsoft.com/office/drawing/2014/main" val="1930488227"/>
                        </a:ext>
                      </a:extLst>
                    </a:gridCol>
                  </a:tblGrid>
                  <a:tr h="6908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/>
                            <a:t>Сложение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511" t="-877" r="-178" b="-4456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9223001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/>
                            <a:t>Вычитание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511" t="-100000" r="-178" b="-34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9698362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/>
                            <a:t>Умножение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511" t="-209091" r="-178" b="-25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9507613"/>
                      </a:ext>
                    </a:extLst>
                  </a:tr>
                  <a:tr h="9505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/>
                            <a:t>Деление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511" t="-217949" r="-178" b="-814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121088"/>
                      </a:ext>
                    </a:extLst>
                  </a:tr>
                  <a:tr h="7600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/>
                            <a:t>Взятие сопряженного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511" t="-396800" r="-178" b="-16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32451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CFF6-DC8E-48B3-A9D3-FC1FEA7E8FBE}"/>
                  </a:ext>
                </a:extLst>
              </p:cNvPr>
              <p:cNvSpPr txBox="1"/>
              <p:nvPr/>
            </p:nvSpPr>
            <p:spPr>
              <a:xfrm>
                <a:off x="838200" y="1873568"/>
                <a:ext cx="10180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/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ru-RU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9CCFF6-DC8E-48B3-A9D3-FC1FEA7E8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73568"/>
                <a:ext cx="10180320" cy="461665"/>
              </a:xfrm>
              <a:prstGeom prst="rect">
                <a:avLst/>
              </a:prstGeom>
              <a:blipFill>
                <a:blip r:embed="rId3"/>
                <a:stretch>
                  <a:fillRect l="-958" t="-10526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530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EADCAD-41F3-428D-BC65-FB5B3FAC5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критерии и уравнения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00AA5D-6973-4085-A941-135F8A676E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49000"/>
                  </a:lnSpc>
                  <a:spcBef>
                    <a:spcPts val="360"/>
                  </a:spcBef>
                  <a:spcAft>
                    <a:spcPts val="360"/>
                  </a:spcAft>
                </a:pPr>
                <a:r>
                  <a:rPr lang="ru-RU" sz="2400" dirty="0">
                    <a:solidFill>
                      <a:srgbClr val="333333"/>
                    </a:solidFill>
                    <a:ea typeface="Times New Roman" panose="02020603050405020304" pitchFamily="18" charset="0"/>
                  </a:rPr>
                  <a:t>Критерий параллельности прямых А</a:t>
                </a:r>
                <a:r>
                  <a:rPr lang="en-US" sz="2400" dirty="0">
                    <a:solidFill>
                      <a:srgbClr val="333333"/>
                    </a:solidFill>
                    <a:ea typeface="Times New Roman" panose="02020603050405020304" pitchFamily="18" charset="0"/>
                  </a:rPr>
                  <a:t>B </a:t>
                </a:r>
                <a:r>
                  <a:rPr lang="ru-RU" sz="2400" dirty="0">
                    <a:solidFill>
                      <a:srgbClr val="333333"/>
                    </a:solidFill>
                    <a:ea typeface="Times New Roman" panose="02020603050405020304" pitchFamily="18" charset="0"/>
                  </a:rPr>
                  <a:t>и С</a:t>
                </a:r>
                <a:r>
                  <a:rPr lang="en-US" sz="2400" dirty="0">
                    <a:solidFill>
                      <a:srgbClr val="333333"/>
                    </a:solidFill>
                    <a:ea typeface="Times New Roman" panose="02020603050405020304" pitchFamily="18" charset="0"/>
                  </a:rPr>
                  <a:t>D:</a:t>
                </a:r>
                <a:r>
                  <a:rPr lang="ru-RU" sz="2400" dirty="0">
                    <a:solidFill>
                      <a:srgbClr val="333333"/>
                    </a:solidFill>
                    <a:ea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rgbClr val="333333"/>
                    </a:solidFill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4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𝑏</m:t>
                        </m:r>
                        <m:r>
                          <a:rPr lang="ru-RU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num>
                      <m:den>
                        <m:r>
                          <a:rPr lang="ru-RU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𝑑</m:t>
                        </m:r>
                        <m:r>
                          <a:rPr lang="ru-RU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ru-RU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𝑐</m:t>
                        </m:r>
                      </m:den>
                    </m:f>
                    <m:r>
                      <a:rPr lang="ru-RU" sz="2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ru-RU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ru-RU" sz="2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</m:acc>
                        <m:r>
                          <a:rPr lang="ru-RU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ru-RU" sz="2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acc>
                          <m:accPr>
                            <m:chr m:val="̅"/>
                            <m:ctrlPr>
                              <a:rPr lang="ru-RU" sz="2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sz="2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e>
                        </m:acc>
                        <m:r>
                          <a:rPr lang="ru-RU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ru-RU" sz="2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sz="2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</m:acc>
                      </m:den>
                    </m:f>
                  </m:oMath>
                </a14:m>
                <a:endParaRPr lang="ru-RU" sz="2400" dirty="0">
                  <a:solidFill>
                    <a:srgbClr val="333333"/>
                  </a:solidFill>
                  <a:ea typeface="Times New Roman" panose="02020603050405020304" pitchFamily="18" charset="0"/>
                </a:endParaRPr>
              </a:p>
              <a:p>
                <a:pPr>
                  <a:lnSpc>
                    <a:spcPct val="149000"/>
                  </a:lnSpc>
                  <a:spcBef>
                    <a:spcPts val="360"/>
                  </a:spcBef>
                  <a:spcAft>
                    <a:spcPts val="360"/>
                  </a:spcAft>
                </a:pPr>
                <a:r>
                  <a:rPr lang="ru-RU" sz="2400" dirty="0">
                    <a:solidFill>
                      <a:srgbClr val="333333"/>
                    </a:solidFill>
                    <a:ea typeface="Times New Roman" panose="02020603050405020304" pitchFamily="18" charset="0"/>
                  </a:rPr>
                  <a:t>Критерий перпендикулярности прямых А</a:t>
                </a:r>
                <a:r>
                  <a:rPr lang="en-US" sz="2400" dirty="0">
                    <a:solidFill>
                      <a:srgbClr val="333333"/>
                    </a:solidFill>
                    <a:ea typeface="Times New Roman" panose="02020603050405020304" pitchFamily="18" charset="0"/>
                  </a:rPr>
                  <a:t>B </a:t>
                </a:r>
                <a:r>
                  <a:rPr lang="ru-RU" sz="2400" dirty="0">
                    <a:solidFill>
                      <a:srgbClr val="333333"/>
                    </a:solidFill>
                    <a:ea typeface="Times New Roman" panose="02020603050405020304" pitchFamily="18" charset="0"/>
                  </a:rPr>
                  <a:t>и С</a:t>
                </a:r>
                <a:r>
                  <a:rPr lang="en-US" sz="2400" dirty="0">
                    <a:solidFill>
                      <a:srgbClr val="333333"/>
                    </a:solidFill>
                    <a:ea typeface="Times New Roman" panose="02020603050405020304" pitchFamily="18" charset="0"/>
                  </a:rPr>
                  <a:t>D: </a:t>
                </a:r>
                <a:r>
                  <a:rPr lang="ru-RU" sz="2400" dirty="0">
                    <a:solidFill>
                      <a:srgbClr val="333333"/>
                    </a:solidFill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4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𝑏</m:t>
                        </m:r>
                        <m:r>
                          <a:rPr lang="ru-RU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num>
                      <m:den>
                        <m:r>
                          <a:rPr lang="ru-RU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𝑑</m:t>
                        </m:r>
                        <m:r>
                          <a:rPr lang="ru-RU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ru-RU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𝑐</m:t>
                        </m:r>
                      </m:den>
                    </m:f>
                    <m:r>
                      <a:rPr lang="ru-RU" sz="2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ru-RU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ru-RU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ru-RU" sz="2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</m:acc>
                        <m:r>
                          <a:rPr lang="ru-RU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ru-RU" sz="2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acc>
                          <m:accPr>
                            <m:chr m:val="̅"/>
                            <m:ctrlPr>
                              <a:rPr lang="ru-RU" sz="2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sz="2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e>
                        </m:acc>
                        <m:r>
                          <a:rPr lang="ru-RU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ru-RU" sz="2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sz="2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</m:acc>
                      </m:den>
                    </m:f>
                  </m:oMath>
                </a14:m>
                <a:endParaRPr lang="ru-RU" sz="2400" dirty="0">
                  <a:solidFill>
                    <a:srgbClr val="333333"/>
                  </a:solidFill>
                  <a:ea typeface="Times New Roman" panose="02020603050405020304" pitchFamily="18" charset="0"/>
                </a:endParaRPr>
              </a:p>
              <a:p>
                <a:pPr>
                  <a:lnSpc>
                    <a:spcPct val="149000"/>
                  </a:lnSpc>
                  <a:spcBef>
                    <a:spcPts val="360"/>
                  </a:spcBef>
                  <a:spcAft>
                    <a:spcPts val="360"/>
                  </a:spcAft>
                </a:pPr>
                <a:r>
                  <a:rPr lang="ru-RU" sz="2400" dirty="0">
                    <a:solidFill>
                      <a:srgbClr val="333333"/>
                    </a:solidFill>
                    <a:ea typeface="Times New Roman" panose="02020603050405020304" pitchFamily="18" charset="0"/>
                  </a:rPr>
                  <a:t>П</a:t>
                </a:r>
                <a:r>
                  <a:rPr lang="ru-RU" sz="2400" dirty="0">
                    <a:solidFill>
                      <a:srgbClr val="333333"/>
                    </a:solidFill>
                    <a:effectLst/>
                    <a:ea typeface="Times New Roman" panose="02020603050405020304" pitchFamily="18" charset="0"/>
                  </a:rPr>
                  <a:t>риведенное уравнение прямой</a:t>
                </a:r>
                <a:r>
                  <a:rPr lang="en-US" sz="2400" dirty="0">
                    <a:solidFill>
                      <a:srgbClr val="333333"/>
                    </a:solidFill>
                    <a:ea typeface="Times New Roman" panose="02020603050405020304" pitchFamily="18" charset="0"/>
                  </a:rPr>
                  <a:t>:</a:t>
                </a:r>
                <a:r>
                  <a:rPr lang="ru-RU" sz="2400" dirty="0">
                    <a:solidFill>
                      <a:srgbClr val="333333"/>
                    </a:solidFill>
                    <a:effectLst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ru-RU" sz="2400" i="1">
                            <a:solidFill>
                              <a:srgbClr val="333333"/>
                            </a:solidFill>
                            <a:effectLst/>
                          </a:rPr>
                        </m:ctrlPr>
                      </m:barPr>
                      <m:e>
                        <m:r>
                          <a:rPr lang="en-US" sz="2400" i="1">
                            <a:solidFill>
                              <a:srgbClr val="333333"/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𝑢</m:t>
                        </m:r>
                      </m:e>
                    </m:bar>
                    <m:r>
                      <a:rPr lang="ru-RU" sz="2400" i="1">
                        <a:solidFill>
                          <a:srgbClr val="333333"/>
                        </a:solidFill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ru-RU" sz="2400" i="1">
                        <a:solidFill>
                          <a:srgbClr val="333333"/>
                        </a:solidFill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ru-RU" sz="2400" i="1">
                        <a:solidFill>
                          <a:srgbClr val="333333"/>
                        </a:solidFill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𝑢</m:t>
                    </m:r>
                    <m:bar>
                      <m:barPr>
                        <m:pos m:val="top"/>
                        <m:ctrlPr>
                          <a:rPr lang="ru-RU" sz="2400" i="1">
                            <a:solidFill>
                              <a:srgbClr val="333333"/>
                            </a:solidFill>
                            <a:effectLst/>
                          </a:rPr>
                        </m:ctrlPr>
                      </m:barPr>
                      <m:e>
                        <m: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𝑧</m:t>
                        </m:r>
                      </m:e>
                    </m:bar>
                    <m:r>
                      <a:rPr lang="ru-RU" sz="2400" i="1">
                        <a:solidFill>
                          <a:srgbClr val="333333"/>
                        </a:solidFill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ru-RU" sz="2400" i="1">
                        <a:solidFill>
                          <a:srgbClr val="333333"/>
                        </a:solidFill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ru-RU" sz="2400" i="1">
                        <a:solidFill>
                          <a:srgbClr val="333333"/>
                        </a:solidFill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=0</m:t>
                    </m:r>
                    <m:r>
                      <a:rPr lang="en-US" sz="2400" b="0" i="1" smtClean="0">
                        <a:solidFill>
                          <a:srgbClr val="333333"/>
                        </a:solidFill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400" b="0" i="1" smtClean="0"/>
                      <m:t>𝑐</m:t>
                    </m:r>
                    <m:r>
                      <a:rPr lang="en-US" sz="2400" b="0" i="1" smtClean="0"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ea typeface="Cambria Math" panose="02040503050406030204" pitchFamily="18" charset="0"/>
                      </a:rPr>
                      <m:t>;</m:t>
                    </m:r>
                    <m:r>
                      <a:rPr lang="en-US" sz="2400" b="0" i="1" smtClean="0"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  <a:p>
                <a:pPr>
                  <a:lnSpc>
                    <a:spcPct val="149000"/>
                  </a:lnSpc>
                  <a:spcBef>
                    <a:spcPts val="360"/>
                  </a:spcBef>
                  <a:spcAft>
                    <a:spcPts val="360"/>
                  </a:spcAft>
                </a:pPr>
                <a:r>
                  <a:rPr lang="ru-RU" sz="2400" dirty="0"/>
                  <a:t>Уравнение окружности</a:t>
                </a:r>
                <a:r>
                  <a:rPr lang="en-US" sz="2400" dirty="0"/>
                  <a:t>: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40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𝑧</m:t>
                        </m:r>
                        <m: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d>
                      <m:dPr>
                        <m:ctrlP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ru-RU" sz="2400" i="1">
                                <a:solidFill>
                                  <a:srgbClr val="333333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ru-RU" sz="2400" i="1">
                                <a:solidFill>
                                  <a:srgbClr val="33333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𝑧</m:t>
                            </m:r>
                          </m:e>
                        </m:bar>
                        <m: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ru-RU" sz="2400" i="1">
                                <a:solidFill>
                                  <a:srgbClr val="333333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ru-RU" sz="2400" i="1">
                                <a:solidFill>
                                  <a:srgbClr val="33333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</m:bar>
                      </m:e>
                    </m:d>
                    <m:r>
                      <a:rPr lang="ru-RU" sz="2400" i="1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p>
                        <m: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400" dirty="0"/>
                  <a:t>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00AA5D-6973-4085-A941-135F8A676E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712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C8242F-72B3-4FDD-A665-6305406F7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Пример комплексных вычислений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FF87C83-B236-4C5A-B6E2-6009279CCD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2560"/>
                <a:ext cx="10515600" cy="4805680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49000"/>
                  </a:lnSpc>
                  <a:spcBef>
                    <a:spcPts val="360"/>
                  </a:spcBef>
                  <a:spcAft>
                    <a:spcPts val="360"/>
                  </a:spcAft>
                  <a:buNone/>
                </a:pPr>
                <a:r>
                  <a:rPr lang="ru-RU" sz="2400" dirty="0">
                    <a:solidFill>
                      <a:srgbClr val="333333"/>
                    </a:solidFill>
                    <a:effectLst/>
                    <a:ea typeface="Times New Roman" panose="02020603050405020304" pitchFamily="18" charset="0"/>
                  </a:rPr>
                  <a:t>Выведем в комплексных координатах уравнение точки, являющейся пересечением двух прямых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ru-RU" sz="2400" i="1">
                                <a:solidFill>
                                  <a:srgbClr val="333333"/>
                                </a:solidFill>
                                <a:effectLst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333333"/>
                                </a:solidFill>
                                <a:effectLst/>
                                <a:ea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ru-RU" sz="2400" i="1">
                                <a:solidFill>
                                  <a:srgbClr val="333333"/>
                                </a:solidFill>
                                <a:effectLst/>
                                <a:ea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bar>
                    <m:r>
                      <a:rPr lang="ru-RU" sz="2400" i="1">
                        <a:solidFill>
                          <a:srgbClr val="333333"/>
                        </a:solidFill>
                        <a:effectLst/>
                        <a:ea typeface="Times New Roman" panose="02020603050405020304" pitchFamily="18" charset="0"/>
                      </a:rPr>
                      <m:t>𝑧</m:t>
                    </m:r>
                    <m:r>
                      <a:rPr lang="ru-RU" sz="2400" i="1">
                        <a:solidFill>
                          <a:srgbClr val="333333"/>
                        </a:solidFill>
                        <a:effectLst/>
                        <a:ea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bar>
                      <m:barPr>
                        <m:pos m:val="top"/>
                        <m:ctrlP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  <m:t>𝑧</m:t>
                        </m:r>
                      </m:e>
                    </m:bar>
                    <m:r>
                      <a:rPr lang="ru-RU" sz="2400" i="1">
                        <a:solidFill>
                          <a:srgbClr val="333333"/>
                        </a:solidFill>
                        <a:effectLst/>
                        <a:ea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2400" i="1">
                        <a:solidFill>
                          <a:srgbClr val="333333"/>
                        </a:solidFill>
                        <a:effectLst/>
                        <a:ea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ru-RU" sz="2400" dirty="0">
                    <a:solidFill>
                      <a:srgbClr val="333333"/>
                    </a:solidFill>
                    <a:effectLst/>
                    <a:ea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ru-RU" sz="2400" i="1">
                                <a:solidFill>
                                  <a:srgbClr val="333333"/>
                                </a:solidFill>
                                <a:effectLst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333333"/>
                                </a:solidFill>
                                <a:effectLst/>
                                <a:ea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ru-RU" sz="2400" i="1">
                                <a:solidFill>
                                  <a:srgbClr val="333333"/>
                                </a:solidFill>
                                <a:effectLst/>
                                <a:ea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bar>
                    <m:r>
                      <a:rPr lang="ru-RU" sz="2400" i="1">
                        <a:solidFill>
                          <a:srgbClr val="333333"/>
                        </a:solidFill>
                        <a:effectLst/>
                        <a:ea typeface="Times New Roman" panose="02020603050405020304" pitchFamily="18" charset="0"/>
                      </a:rPr>
                      <m:t>𝑧</m:t>
                    </m:r>
                    <m:r>
                      <a:rPr lang="ru-RU" sz="2400" i="1">
                        <a:solidFill>
                          <a:srgbClr val="333333"/>
                        </a:solidFill>
                        <a:effectLst/>
                        <a:ea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  <m:bar>
                      <m:barPr>
                        <m:pos m:val="top"/>
                        <m:ctrlP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  <m:t>𝑧</m:t>
                        </m:r>
                      </m:e>
                    </m:bar>
                    <m:r>
                      <a:rPr lang="ru-RU" sz="2400" i="1">
                        <a:solidFill>
                          <a:srgbClr val="333333"/>
                        </a:solidFill>
                        <a:effectLst/>
                        <a:ea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2400" i="1" smtClean="0">
                        <a:solidFill>
                          <a:srgbClr val="333333"/>
                        </a:solidFill>
                        <a:effectLst/>
                        <a:ea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ru-RU" sz="2400" dirty="0">
                    <a:solidFill>
                      <a:srgbClr val="333333"/>
                    </a:solidFill>
                    <a:effectLst/>
                    <a:ea typeface="Times New Roman" panose="02020603050405020304" pitchFamily="18" charset="0"/>
                  </a:rPr>
                  <a:t>. </a:t>
                </a:r>
                <a:endParaRPr lang="ru-RU" sz="2400" dirty="0">
                  <a:effectLst/>
                  <a:ea typeface="Times New Roman" panose="02020603050405020304" pitchFamily="18" charset="0"/>
                </a:endParaRPr>
              </a:p>
              <a:p>
                <a:pPr marL="0" indent="0">
                  <a:lnSpc>
                    <a:spcPct val="149000"/>
                  </a:lnSpc>
                  <a:spcBef>
                    <a:spcPts val="360"/>
                  </a:spcBef>
                  <a:spcAft>
                    <a:spcPts val="360"/>
                  </a:spcAft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2400" i="1">
                            <a:effectLst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2400" i="1">
                                <a:effectLst/>
                                <a:ea typeface="Times New Roman" panose="02020603050405020304" pitchFamily="18" charset="0"/>
                              </a:rPr>
                            </m:ctrlPr>
                          </m:eqArrPr>
                          <m:e>
                            <m:bar>
                              <m:barPr>
                                <m:pos m:val="top"/>
                                <m:ctrlPr>
                                  <a:rPr lang="ru-RU" sz="2400" i="1">
                                    <a:solidFill>
                                      <a:srgbClr val="333333"/>
                                    </a:solidFill>
                                    <a:effectLst/>
                                    <a:ea typeface="Times New Roman" panose="02020603050405020304" pitchFamily="18" charset="0"/>
                                  </a:rPr>
                                </m:ctrlPr>
                              </m:barP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rgbClr val="333333"/>
                                        </a:solidFill>
                                        <a:effectLst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333333"/>
                                        </a:solidFill>
                                        <a:effectLst/>
                                        <a:ea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333333"/>
                                        </a:solidFill>
                                        <a:effectLst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bar>
                            <m:r>
                              <a:rPr lang="ru-RU" sz="2400" i="1">
                                <a:solidFill>
                                  <a:srgbClr val="333333"/>
                                </a:solidFill>
                                <a:effectLst/>
                                <a:ea typeface="Times New Roman" panose="02020603050405020304" pitchFamily="18" charset="0"/>
                              </a:rPr>
                              <m:t>𝑧</m:t>
                            </m:r>
                            <m:r>
                              <a:rPr lang="en-US" sz="2400" i="1">
                                <a:solidFill>
                                  <a:srgbClr val="333333"/>
                                </a:solidFill>
                                <a:effectLst/>
                                <a:ea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rgbClr val="333333"/>
                                    </a:solidFill>
                                    <a:effectLst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rgbClr val="333333"/>
                                    </a:solidFill>
                                    <a:effectLst/>
                                    <a:ea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333333"/>
                                    </a:solidFill>
                                    <a:effectLst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bar>
                              <m:barPr>
                                <m:pos m:val="top"/>
                                <m:ctrlPr>
                                  <a:rPr lang="ru-RU" sz="2400" i="1">
                                    <a:solidFill>
                                      <a:srgbClr val="333333"/>
                                    </a:solidFill>
                                    <a:effectLst/>
                                    <a:ea typeface="Times New Roman" panose="020206030504050203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ru-RU" sz="2400" i="1">
                                    <a:solidFill>
                                      <a:srgbClr val="333333"/>
                                    </a:solidFill>
                                    <a:effectLst/>
                                    <a:ea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</m:bar>
                            <m:r>
                              <a:rPr lang="en-US" sz="2400" i="1">
                                <a:solidFill>
                                  <a:srgbClr val="333333"/>
                                </a:solidFill>
                                <a:effectLst/>
                                <a:ea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rgbClr val="333333"/>
                                    </a:solidFill>
                                    <a:effectLst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rgbClr val="333333"/>
                                    </a:solidFill>
                                    <a:effectLst/>
                                    <a:ea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333333"/>
                                    </a:solidFill>
                                    <a:effectLst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333333"/>
                                </a:solidFill>
                                <a:effectLst/>
                                <a:ea typeface="Times New Roman" panose="02020603050405020304" pitchFamily="18" charset="0"/>
                              </a:rPr>
                              <m:t>=0</m:t>
                            </m:r>
                          </m:e>
                          <m:e>
                            <m:bar>
                              <m:barPr>
                                <m:pos m:val="top"/>
                                <m:ctrlPr>
                                  <a:rPr lang="ru-RU" sz="2400" i="1">
                                    <a:solidFill>
                                      <a:srgbClr val="333333"/>
                                    </a:solidFill>
                                    <a:effectLst/>
                                    <a:ea typeface="Times New Roman" panose="02020603050405020304" pitchFamily="18" charset="0"/>
                                  </a:rPr>
                                </m:ctrlPr>
                              </m:barP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rgbClr val="333333"/>
                                        </a:solidFill>
                                        <a:effectLst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333333"/>
                                        </a:solidFill>
                                        <a:effectLst/>
                                        <a:ea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333333"/>
                                        </a:solidFill>
                                        <a:effectLst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bar>
                            <m:r>
                              <a:rPr lang="ru-RU" sz="2400" i="1">
                                <a:solidFill>
                                  <a:srgbClr val="333333"/>
                                </a:solidFill>
                                <a:effectLst/>
                                <a:ea typeface="Times New Roman" panose="02020603050405020304" pitchFamily="18" charset="0"/>
                              </a:rPr>
                              <m:t>𝑧</m:t>
                            </m:r>
                            <m:r>
                              <a:rPr lang="en-US" sz="2400" i="1">
                                <a:solidFill>
                                  <a:srgbClr val="333333"/>
                                </a:solidFill>
                                <a:effectLst/>
                                <a:ea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rgbClr val="333333"/>
                                    </a:solidFill>
                                    <a:effectLst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rgbClr val="333333"/>
                                    </a:solidFill>
                                    <a:effectLst/>
                                    <a:ea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333333"/>
                                    </a:solidFill>
                                    <a:effectLst/>
                                    <a:ea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bar>
                              <m:barPr>
                                <m:pos m:val="top"/>
                                <m:ctrlPr>
                                  <a:rPr lang="ru-RU" sz="2400" i="1">
                                    <a:solidFill>
                                      <a:srgbClr val="333333"/>
                                    </a:solidFill>
                                    <a:effectLst/>
                                    <a:ea typeface="Times New Roman" panose="020206030504050203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ru-RU" sz="2400" i="1">
                                    <a:solidFill>
                                      <a:srgbClr val="333333"/>
                                    </a:solidFill>
                                    <a:effectLst/>
                                    <a:ea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</m:bar>
                            <m:r>
                              <a:rPr lang="en-US" sz="2400" i="1">
                                <a:solidFill>
                                  <a:srgbClr val="333333"/>
                                </a:solidFill>
                                <a:effectLst/>
                                <a:ea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rgbClr val="333333"/>
                                    </a:solidFill>
                                    <a:effectLst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rgbClr val="333333"/>
                                    </a:solidFill>
                                    <a:effectLst/>
                                    <a:ea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333333"/>
                                    </a:solidFill>
                                    <a:effectLst/>
                                    <a:ea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333333"/>
                                </a:solidFill>
                                <a:effectLst/>
                                <a:ea typeface="Times New Roman" panose="020206030504050203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effectLst/>
                    <a:ea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ru-RU" sz="2400" i="1">
                            <a:effectLst/>
                            <a:ea typeface="Times New Roman" panose="02020603050405020304" pitchFamily="18" charset="0"/>
                          </a:rPr>
                        </m:ctrlPr>
                      </m:mPr>
                      <m:m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ru-RU" sz="2400" i="1">
                                  <a:effectLst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effectLst/>
                                  <a:ea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333333"/>
                                      </a:solidFill>
                                      <a:effectLst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333333"/>
                                      </a:solidFill>
                                      <a:effectLst/>
                                      <a:ea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333333"/>
                                      </a:solidFill>
                                      <a:effectLst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mr>
                      <m:m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ru-RU" sz="2400" i="1">
                                  <a:effectLst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effectLst/>
                                  <a:ea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rgbClr val="333333"/>
                                      </a:solidFill>
                                      <a:effectLst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rgbClr val="333333"/>
                                      </a:solidFill>
                                      <a:effectLst/>
                                      <a:ea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333333"/>
                                      </a:solidFill>
                                      <a:effectLst/>
                                      <a:ea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mr>
                    </m:m>
                  </m:oMath>
                </a14:m>
                <a:r>
                  <a:rPr lang="ru-RU" sz="2400" dirty="0">
                    <a:effectLst/>
                    <a:ea typeface="Times New Roman" panose="02020603050405020304" pitchFamily="18" charset="0"/>
                  </a:rPr>
                  <a:t> (вычитаем из первого второе)</a:t>
                </a:r>
              </a:p>
              <a:p>
                <a:pPr marL="0" indent="0">
                  <a:lnSpc>
                    <a:spcPct val="149000"/>
                  </a:lnSpc>
                  <a:spcBef>
                    <a:spcPts val="360"/>
                  </a:spcBef>
                  <a:spcAft>
                    <a:spcPts val="360"/>
                  </a:spcAft>
                  <a:buNone/>
                </a:pPr>
                <a14:m>
                  <m:oMath xmlns:m="http://schemas.openxmlformats.org/officeDocument/2006/math">
                    <m:r>
                      <a:rPr lang="ru-RU" sz="2400" i="1">
                        <a:effectLst/>
                        <a:ea typeface="Times New Roman" panose="02020603050405020304" pitchFamily="18" charset="0"/>
                      </a:rPr>
                      <m:t>𝑧</m:t>
                    </m:r>
                    <m:r>
                      <a:rPr lang="ru-RU" sz="2400" i="1">
                        <a:effectLst/>
                        <a:ea typeface="Times New Roman" panose="02020603050405020304" pitchFamily="18" charset="0"/>
                      </a:rPr>
                      <m:t>(</m:t>
                    </m:r>
                    <m:bar>
                      <m:barPr>
                        <m:pos m:val="top"/>
                        <m:ctrlP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ru-RU" sz="2400" i="1">
                                <a:solidFill>
                                  <a:srgbClr val="333333"/>
                                </a:solidFill>
                                <a:effectLst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333333"/>
                                </a:solidFill>
                                <a:effectLst/>
                                <a:ea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ru-RU" sz="2400" i="1">
                                <a:solidFill>
                                  <a:srgbClr val="333333"/>
                                </a:solidFill>
                                <a:effectLst/>
                                <a:ea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bar>
                    <m:sSub>
                      <m:sSubPr>
                        <m:ctrlP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400" dirty="0">
                    <a:effectLst/>
                    <a:ea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ru-RU" sz="2400" i="1">
                                <a:solidFill>
                                  <a:srgbClr val="333333"/>
                                </a:solidFill>
                                <a:effectLst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333333"/>
                                </a:solidFill>
                                <a:effectLst/>
                                <a:ea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ru-RU" sz="2400" i="1">
                                <a:solidFill>
                                  <a:srgbClr val="333333"/>
                                </a:solidFill>
                                <a:effectLst/>
                                <a:ea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bar>
                    <m:sSub>
                      <m:sSubPr>
                        <m:ctrlP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333333"/>
                    </a:solidFill>
                    <a:effectLst/>
                    <a:ea typeface="Times New Roman" panose="02020603050405020304" pitchFamily="18" charset="0"/>
                  </a:rPr>
                  <a:t>) + (</a:t>
                </a:r>
                <a14:m>
                  <m:oMath xmlns:m="http://schemas.openxmlformats.org/officeDocument/2006/math">
                    <m:r>
                      <a:rPr lang="ru-RU" sz="2400" i="1">
                        <a:solidFill>
                          <a:srgbClr val="333333"/>
                        </a:solidFill>
                        <a:effectLst/>
                        <a:ea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2400" i="1">
                        <a:solidFill>
                          <a:srgbClr val="333333"/>
                        </a:solidFill>
                        <a:effectLst/>
                        <a:ea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400" i="1">
                            <a:solidFill>
                              <a:srgbClr val="333333"/>
                            </a:solidFill>
                            <a:effectLst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2400" i="1">
                        <a:solidFill>
                          <a:srgbClr val="333333"/>
                        </a:solidFill>
                        <a:effectLst/>
                        <a:ea typeface="Times New Roman" panose="02020603050405020304" pitchFamily="18" charset="0"/>
                      </a:rPr>
                      <m:t>)=0</m:t>
                    </m:r>
                  </m:oMath>
                </a14:m>
                <a:endParaRPr lang="ru-RU" sz="2400" dirty="0">
                  <a:effectLst/>
                  <a:ea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effectLst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ru-RU" sz="2400" i="1">
                          <a:effectLst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ru-RU" sz="2400" i="1"/>
                          </m:ctrlPr>
                        </m:fPr>
                        <m:num>
                          <m:r>
                            <a:rPr lang="ru-RU" sz="2400" i="1"/>
                            <m:t>(</m:t>
                          </m:r>
                          <m:sSub>
                            <m:sSubPr>
                              <m:ctrlPr>
                                <a:rPr lang="ru-RU" sz="2400" i="1"/>
                              </m:ctrlPr>
                            </m:sSubPr>
                            <m:e>
                              <m:r>
                                <a:rPr lang="ru-RU" sz="2400" i="1"/>
                                <m:t>𝑐</m:t>
                              </m:r>
                            </m:e>
                            <m:sub>
                              <m:r>
                                <a:rPr lang="ru-RU" sz="2400" i="1"/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/>
                              </m:ctrlPr>
                            </m:sSubPr>
                            <m:e>
                              <m:r>
                                <a:rPr lang="ru-RU" sz="2400" i="1"/>
                                <m:t>𝑢</m:t>
                              </m:r>
                            </m:e>
                            <m:sub>
                              <m:r>
                                <a:rPr lang="ru-RU" sz="2400" i="1"/>
                                <m:t>1</m:t>
                              </m:r>
                            </m:sub>
                          </m:sSub>
                          <m:r>
                            <a:rPr lang="ru-RU" sz="2400" i="1"/>
                            <m:t>−</m:t>
                          </m:r>
                          <m:sSub>
                            <m:sSubPr>
                              <m:ctrlPr>
                                <a:rPr lang="ru-RU" sz="2400" i="1"/>
                              </m:ctrlPr>
                            </m:sSubPr>
                            <m:e>
                              <m:r>
                                <a:rPr lang="ru-RU" sz="2400" i="1"/>
                                <m:t>𝑐</m:t>
                              </m:r>
                            </m:e>
                            <m:sub>
                              <m:r>
                                <a:rPr lang="ru-RU" sz="2400" i="1"/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/>
                              </m:ctrlPr>
                            </m:sSubPr>
                            <m:e>
                              <m:r>
                                <a:rPr lang="ru-RU" sz="2400" i="1"/>
                                <m:t>𝑢</m:t>
                              </m:r>
                            </m:e>
                            <m:sub>
                              <m:r>
                                <a:rPr lang="ru-RU" sz="2400" i="1"/>
                                <m:t>2</m:t>
                              </m:r>
                            </m:sub>
                          </m:sSub>
                          <m:r>
                            <a:rPr lang="ru-RU" sz="2400" i="1"/>
                            <m:t>)</m:t>
                          </m:r>
                        </m:num>
                        <m:den>
                          <m:r>
                            <a:rPr lang="ru-RU" sz="2400" i="1"/>
                            <m:t>(</m:t>
                          </m:r>
                          <m:bar>
                            <m:barPr>
                              <m:pos m:val="top"/>
                              <m:ctrlPr>
                                <a:rPr lang="ru-RU" sz="2400" i="1"/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ru-RU" sz="2400" i="1"/>
                                  </m:ctrlPr>
                                </m:sSubPr>
                                <m:e>
                                  <m:r>
                                    <a:rPr lang="en-US" sz="2400" i="1"/>
                                    <m:t>𝑢</m:t>
                                  </m:r>
                                </m:e>
                                <m:sub>
                                  <m:r>
                                    <a:rPr lang="ru-RU" sz="2400" i="1"/>
                                    <m:t>1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ru-RU" sz="2400" i="1"/>
                              </m:ctrlPr>
                            </m:sSubPr>
                            <m:e>
                              <m:r>
                                <a:rPr lang="ru-RU" sz="2400" i="1"/>
                                <m:t>𝑢</m:t>
                              </m:r>
                            </m:e>
                            <m:sub>
                              <m:r>
                                <a:rPr lang="ru-RU" sz="2400" i="1"/>
                                <m:t>2</m:t>
                              </m:r>
                            </m:sub>
                          </m:sSub>
                          <m:r>
                            <a:rPr lang="ru-RU" sz="2400" i="1"/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ru-RU" sz="2400" i="1"/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ru-RU" sz="2400" i="1"/>
                                  </m:ctrlPr>
                                </m:sSubPr>
                                <m:e>
                                  <m:r>
                                    <a:rPr lang="en-US" sz="2400" i="1"/>
                                    <m:t>𝑢</m:t>
                                  </m:r>
                                </m:e>
                                <m:sub>
                                  <m:r>
                                    <a:rPr lang="ru-RU" sz="2400" i="1"/>
                                    <m:t>2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ru-RU" sz="2400" i="1"/>
                              </m:ctrlPr>
                            </m:sSubPr>
                            <m:e>
                              <m:r>
                                <a:rPr lang="ru-RU" sz="2400" i="1"/>
                                <m:t>𝑢</m:t>
                              </m:r>
                            </m:e>
                            <m:sub>
                              <m:r>
                                <a:rPr lang="ru-RU" sz="2400" i="1"/>
                                <m:t>1</m:t>
                              </m:r>
                            </m:sub>
                          </m:sSub>
                          <m:r>
                            <a:rPr lang="ru-RU" sz="2400"/>
                            <m:t>)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  <a:p>
                <a:pPr marL="0" indent="0">
                  <a:buNone/>
                </a:pPr>
                <a:r>
                  <a:rPr lang="ru-RU" sz="2400" dirty="0"/>
                  <a:t>П</a:t>
                </a:r>
                <a14:m>
                  <m:oMath xmlns:m="http://schemas.openxmlformats.org/officeDocument/2006/math">
                    <m:r>
                      <a:rPr lang="ru-RU" sz="2400" b="0" i="0" smtClean="0"/>
                      <m:t>ри </m:t>
                    </m:r>
                    <m:d>
                      <m:dPr>
                        <m:ctrlPr>
                          <a:rPr lang="ru-RU" sz="2400" i="1"/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ru-RU" sz="2400" i="1"/>
                            </m:ctrlPr>
                          </m:barPr>
                          <m:e>
                            <m:sSub>
                              <m:sSubPr>
                                <m:ctrlPr>
                                  <a:rPr lang="ru-RU" sz="2400" i="1"/>
                                </m:ctrlPr>
                              </m:sSubPr>
                              <m:e>
                                <m:r>
                                  <a:rPr lang="en-US" sz="2400" i="1"/>
                                  <m:t>𝑢</m:t>
                                </m:r>
                              </m:e>
                              <m:sub>
                                <m:r>
                                  <a:rPr lang="ru-RU" sz="2400" i="1"/>
                                  <m:t>1</m:t>
                                </m:r>
                              </m:sub>
                            </m:sSub>
                          </m:e>
                        </m:bar>
                        <m:sSub>
                          <m:sSubPr>
                            <m:ctrlPr>
                              <a:rPr lang="ru-RU" sz="2400" i="1"/>
                            </m:ctrlPr>
                          </m:sSubPr>
                          <m:e>
                            <m:r>
                              <a:rPr lang="ru-RU" sz="2400" i="1"/>
                              <m:t>𝑢</m:t>
                            </m:r>
                          </m:e>
                          <m:sub>
                            <m:r>
                              <a:rPr lang="ru-RU" sz="2400" i="1"/>
                              <m:t>2</m:t>
                            </m:r>
                          </m:sub>
                        </m:sSub>
                        <m:r>
                          <a:rPr lang="ru-RU" sz="2400" i="1"/>
                          <m:t>−</m:t>
                        </m:r>
                        <m:bar>
                          <m:barPr>
                            <m:pos m:val="top"/>
                            <m:ctrlPr>
                              <a:rPr lang="ru-RU" sz="2400" i="1"/>
                            </m:ctrlPr>
                          </m:barPr>
                          <m:e>
                            <m:sSub>
                              <m:sSubPr>
                                <m:ctrlPr>
                                  <a:rPr lang="ru-RU" sz="2400" i="1"/>
                                </m:ctrlPr>
                              </m:sSubPr>
                              <m:e>
                                <m:r>
                                  <a:rPr lang="en-US" sz="2400" i="1"/>
                                  <m:t>𝑢</m:t>
                                </m:r>
                              </m:e>
                              <m:sub>
                                <m:r>
                                  <a:rPr lang="ru-RU" sz="2400" i="1"/>
                                  <m:t>2</m:t>
                                </m:r>
                              </m:sub>
                            </m:sSub>
                          </m:e>
                        </m:bar>
                        <m:sSub>
                          <m:sSubPr>
                            <m:ctrlPr>
                              <a:rPr lang="ru-RU" sz="2400" i="1"/>
                            </m:ctrlPr>
                          </m:sSubPr>
                          <m:e>
                            <m:r>
                              <a:rPr lang="ru-RU" sz="2400" i="1"/>
                              <m:t>𝑢</m:t>
                            </m:r>
                          </m:e>
                          <m:sub>
                            <m:r>
                              <a:rPr lang="ru-RU" sz="2400" i="1"/>
                              <m:t>1</m:t>
                            </m:r>
                          </m:sub>
                        </m:sSub>
                      </m:e>
                    </m:d>
                    <m:r>
                      <a:rPr lang="ru-RU" sz="2400" i="1"/>
                      <m:t>=0</m:t>
                    </m:r>
                  </m:oMath>
                </a14:m>
                <a:r>
                  <a:rPr lang="ru-RU" sz="2400" dirty="0"/>
                  <a:t> деление невозможно, но это равенство равносильно тому, что заданные две прямые параллельны. 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FF87C83-B236-4C5A-B6E2-6009279CCD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2560"/>
                <a:ext cx="10515600" cy="4805680"/>
              </a:xfrm>
              <a:blipFill>
                <a:blip r:embed="rId3"/>
                <a:stretch>
                  <a:fillRect l="-928" b="-20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4341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F546FA-3FDB-496F-8444-ED8C75569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ru-RU" sz="4400" dirty="0"/>
              <a:t>Структура приложения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3421E66-11D2-4709-9B25-41FBBE4AF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lvl="0" indent="-457200">
              <a:lnSpc>
                <a:spcPct val="149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effectLst/>
                <a:ea typeface="Calibri" panose="020F0502020204030204" pitchFamily="34" charset="0"/>
              </a:rPr>
              <a:t>Взаимодействие с пользователем</a:t>
            </a:r>
          </a:p>
          <a:p>
            <a:pPr marL="457200" lvl="0" indent="-457200">
              <a:lnSpc>
                <a:spcPct val="149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effectLst/>
                <a:ea typeface="Calibri" panose="020F0502020204030204" pitchFamily="34" charset="0"/>
              </a:rPr>
              <a:t>Проведение необходимых изменений и расчетов</a:t>
            </a:r>
          </a:p>
          <a:p>
            <a:pPr marL="457200" lvl="0" indent="-457200">
              <a:lnSpc>
                <a:spcPct val="149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effectLst/>
                <a:ea typeface="Calibri" panose="020F0502020204030204" pitchFamily="34" charset="0"/>
              </a:rPr>
              <a:t>Отрисовка программы </a:t>
            </a:r>
          </a:p>
        </p:txBody>
      </p:sp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9A15B5C5-F5C6-4145-B826-DC33BB0EB1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12" y="1242737"/>
            <a:ext cx="6172200" cy="46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369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57D08D-A8F0-40AB-9010-68117A375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683886" cy="1600200"/>
          </a:xfrm>
        </p:spPr>
        <p:txBody>
          <a:bodyPr anchor="ctr">
            <a:normAutofit/>
          </a:bodyPr>
          <a:lstStyle/>
          <a:p>
            <a:pPr algn="ctr"/>
            <a:r>
              <a:rPr lang="ru-RU" sz="4400" dirty="0">
                <a:effectLst/>
                <a:ea typeface="Calibri" panose="020F0502020204030204" pitchFamily="34" charset="0"/>
              </a:rPr>
              <a:t>Взаимодействие с пользователем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C75E50F-46BC-431A-AAD7-56D168E2E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После того как пользователь совершил какое-то действие, функции, отвечающие за работу с ним, считывают полученные данные и форматируют в нужную форму для передачи на следующий этап.</a:t>
            </a:r>
          </a:p>
          <a:p>
            <a:endParaRPr lang="ru-RU" dirty="0"/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17B2FB34-081F-48E8-BC45-5B694C6F0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3" y="2057399"/>
            <a:ext cx="6419861" cy="381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8276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371</TotalTime>
  <Words>573</Words>
  <Application>Microsoft Office PowerPoint</Application>
  <PresentationFormat>Широкоэкранный</PresentationFormat>
  <Paragraphs>59</Paragraphs>
  <Slides>14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Times New Roman</vt:lpstr>
      <vt:lpstr>Тема Office</vt:lpstr>
      <vt:lpstr>Проектная работа «Создание приложения для построения геометрических конструкций на Python»</vt:lpstr>
      <vt:lpstr>Презентация PowerPoint</vt:lpstr>
      <vt:lpstr>Задачи для достижения цели проекта:</vt:lpstr>
      <vt:lpstr>Комплексная плоскость</vt:lpstr>
      <vt:lpstr>Базовые операции с комплексными числами</vt:lpstr>
      <vt:lpstr>Основные критерии и уравнения</vt:lpstr>
      <vt:lpstr>Пример комплексных вычислений</vt:lpstr>
      <vt:lpstr>Структура приложения</vt:lpstr>
      <vt:lpstr>Взаимодействие с пользователем </vt:lpstr>
      <vt:lpstr>Проведение необходимых изменений и расчетов </vt:lpstr>
      <vt:lpstr>Отрисовка программы </vt:lpstr>
      <vt:lpstr>Презентация PowerPoint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Проектная работа «Создание приложения для построения геометрических конструкций на Python»</dc:title>
  <dc:creator>Евгений Русанов</dc:creator>
  <cp:lastModifiedBy>Евгений Русанов</cp:lastModifiedBy>
  <cp:revision>4</cp:revision>
  <dcterms:created xsi:type="dcterms:W3CDTF">2024-06-05T08:33:55Z</dcterms:created>
  <dcterms:modified xsi:type="dcterms:W3CDTF">2024-06-05T14:45:51Z</dcterms:modified>
</cp:coreProperties>
</file>